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c973d80062e42d9" /><Relationship Type="http://schemas.openxmlformats.org/officeDocument/2006/relationships/extended-properties" Target="/docProps/app.xml" Id="R6e94bab5ad9d4f44" /><Relationship Type="http://schemas.openxmlformats.org/officeDocument/2006/relationships/officeDocument" Target="/ppt/presentation.xml" Id="R04c28a5c4cc84bd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8dc2296bafc4118"/>
  </p:sldMasterIdLst>
  <p:notesMasterIdLst>
    <p:notesMasterId xmlns:r="http://schemas.openxmlformats.org/officeDocument/2006/relationships" r:id="R5f9fcaab32b443fa"/>
  </p:notesMasterIdLst>
  <p:sldIdLst>
    <p:sldId xmlns:r="http://schemas.openxmlformats.org/officeDocument/2006/relationships" id="256" r:id="R030a995985254e6a"/>
    <p:sldId xmlns:r="http://schemas.openxmlformats.org/officeDocument/2006/relationships" id="257" r:id="Rbc0c9c99d3e44a6e"/>
    <p:sldId xmlns:r="http://schemas.openxmlformats.org/officeDocument/2006/relationships" id="258" r:id="R039ee40d205c43f4"/>
    <p:sldId xmlns:r="http://schemas.openxmlformats.org/officeDocument/2006/relationships" id="259" r:id="Re96e814845d3442c"/>
    <p:sldId xmlns:r="http://schemas.openxmlformats.org/officeDocument/2006/relationships" id="260" r:id="R90e919f5b88840ce"/>
    <p:sldId xmlns:r="http://schemas.openxmlformats.org/officeDocument/2006/relationships" id="261" r:id="R7a0882c8c6934bad"/>
    <p:sldId xmlns:r="http://schemas.openxmlformats.org/officeDocument/2006/relationships" id="262" r:id="R49382c4db4ff47c1"/>
    <p:sldId xmlns:r="http://schemas.openxmlformats.org/officeDocument/2006/relationships" id="263" r:id="Rdf60340033e14913"/>
    <p:sldId xmlns:r="http://schemas.openxmlformats.org/officeDocument/2006/relationships" id="264" r:id="R9624b9e3f5af41e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2688326790b4dd3" /><Relationship Type="http://schemas.openxmlformats.org/officeDocument/2006/relationships/slideMaster" Target="/ppt/slideMasters/slideMaster1.xml" Id="Re8dc2296bafc4118" /><Relationship Type="http://schemas.openxmlformats.org/officeDocument/2006/relationships/notesMaster" Target="/ppt/notesMasters/notesMaster1.xml" Id="R5f9fcaab32b443fa" /><Relationship Type="http://schemas.openxmlformats.org/officeDocument/2006/relationships/presProps" Target="/ppt/presProps.xml" Id="R0ef0ec680ba8443d" /><Relationship Type="http://schemas.openxmlformats.org/officeDocument/2006/relationships/tableStyles" Target="/ppt/tableStyles.xml" Id="R787314de4b454082" /><Relationship Type="http://schemas.openxmlformats.org/officeDocument/2006/relationships/slide" Target="/ppt/slides/slide1.xml" Id="R030a995985254e6a" /><Relationship Type="http://schemas.openxmlformats.org/officeDocument/2006/relationships/slide" Target="/ppt/slides/slide2.xml" Id="Rbc0c9c99d3e44a6e" /><Relationship Type="http://schemas.openxmlformats.org/officeDocument/2006/relationships/slide" Target="/ppt/slides/slide3.xml" Id="R039ee40d205c43f4" /><Relationship Type="http://schemas.openxmlformats.org/officeDocument/2006/relationships/slide" Target="/ppt/slides/slide4.xml" Id="Re96e814845d3442c" /><Relationship Type="http://schemas.openxmlformats.org/officeDocument/2006/relationships/slide" Target="/ppt/slides/slide5.xml" Id="R90e919f5b88840ce" /><Relationship Type="http://schemas.openxmlformats.org/officeDocument/2006/relationships/slide" Target="/ppt/slides/slide6.xml" Id="R7a0882c8c6934bad" /><Relationship Type="http://schemas.openxmlformats.org/officeDocument/2006/relationships/slide" Target="/ppt/slides/slide7.xml" Id="R49382c4db4ff47c1" /><Relationship Type="http://schemas.openxmlformats.org/officeDocument/2006/relationships/slide" Target="/ppt/slides/slide8.xml" Id="Rdf60340033e14913" /><Relationship Type="http://schemas.openxmlformats.org/officeDocument/2006/relationships/slide" Target="/ppt/slides/slide9.xml" Id="R9624b9e3f5af41e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1023c9d4b517413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31cd0376f7e4d58" /><Relationship Type="http://schemas.openxmlformats.org/officeDocument/2006/relationships/notesMaster" Target="/ppt/notesMasters/notesMaster1.xml" Id="Ra6fdbfe4241e491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b4f518b9bf944f6" /><Relationship Type="http://schemas.openxmlformats.org/officeDocument/2006/relationships/notesMaster" Target="/ppt/notesMasters/notesMaster1.xml" Id="R40923c8041c44a6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aa4560c73874ce2" /><Relationship Type="http://schemas.openxmlformats.org/officeDocument/2006/relationships/notesMaster" Target="/ppt/notesMasters/notesMaster1.xml" Id="R1df1d1f3c512421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1cb519bc8694f77" /><Relationship Type="http://schemas.openxmlformats.org/officeDocument/2006/relationships/notesMaster" Target="/ppt/notesMasters/notesMaster1.xml" Id="R591b71aeae1b40c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93e57c412724bbb" /><Relationship Type="http://schemas.openxmlformats.org/officeDocument/2006/relationships/notesMaster" Target="/ppt/notesMasters/notesMaster1.xml" Id="R0c6991ef0fec459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1596ca1c52a4a92" /><Relationship Type="http://schemas.openxmlformats.org/officeDocument/2006/relationships/notesMaster" Target="/ppt/notesMasters/notesMaster1.xml" Id="Raf95aa595b184a2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7530d0fe7194f24" /><Relationship Type="http://schemas.openxmlformats.org/officeDocument/2006/relationships/notesMaster" Target="/ppt/notesMasters/notesMaster1.xml" Id="Rfd3f586188844ed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ae4930b803c64e6f" /><Relationship Type="http://schemas.openxmlformats.org/officeDocument/2006/relationships/notesMaster" Target="/ppt/notesMasters/notesMaster1.xml" Id="Rb931b1bbae50469c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2bd472d0867a46d1" /><Relationship Type="http://schemas.openxmlformats.org/officeDocument/2006/relationships/notesMaster" Target="/ppt/notesMasters/notesMaster1.xml" Id="R224caf04ad6742a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Ducat Hall official identity v1.0. User approved 9 September 2026. Editable template content in brackets must be replaced before presenting. Cover image is the exact user-approved dimensional logo rendering, supplied locally.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Ducat Hall official identity v1.0. User approved 9 September 2026. Editable template content in brackets must be replaced before presenting. 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Ducat Hall official identity v1.0. User approved 9 September 2026. Editable template content in brackets must be replaced before presenting. 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Ducat Hall official identity v1.0. User approved 9 September 2026. Editable template content in brackets must be replaced before presenting. 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Ducat Hall official identity v1.0. User approved 9 September 2026. Editable template content in brackets must be replaced before presenting. Source: outputs/Ducat-Hall-Brand-Pack/screenshots/capital-pipeline.png. Actual unmodified FirmOS frontend captured against an isolated synthetic fixture. Figures are fictional and provide no evidence of customer traction, AUM or production readiness.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Ducat Hall official identity v1.0. User approved 9 September 2026. Editable template content in brackets must be replaced before presenting. No sample numbers represent company facts. Replace every bracketed metric, definition, unit, period and source before use.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Ducat Hall official identity v1.0. User approved 9 September 2026. Editable template content in brackets must be replaced before presenting. This is a blank planning layout. Insert confirmed dates or explicitly label target dates.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Ducat Hall official identity v1.0. User approved 9 September 2026. Editable template content in brackets must be replaced before presenting. 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Ducat Hall official identity v1.0. User approved 9 September 2026. Editable template content in brackets must be replaced before presenting. Company-only closing. Add confirmed contact details only when available.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9363e78093746b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4d5839b23764a05" /><Relationship Type="http://schemas.openxmlformats.org/officeDocument/2006/relationships/slideLayout" Target="/ppt/slideLayouts/slideLayout1.xml" Id="Rb2c133cfc90e43f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2c133cfc90e43f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ae0da5029f4681" /><Relationship Type="http://schemas.openxmlformats.org/officeDocument/2006/relationships/image" Target="/ppt/media/image.png" Id="Rcb6a9c406f834a3c" /><Relationship Type="http://schemas.openxmlformats.org/officeDocument/2006/relationships/notesSlide" Target="/ppt/notesSlides/notesSlide1.xml" Id="R1cb67e549de748f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9d206becdb4fba" /><Relationship Type="http://schemas.openxmlformats.org/officeDocument/2006/relationships/image" Target="/ppt/media/image2.png" Id="Rf9dc127f13ed412a" /><Relationship Type="http://schemas.openxmlformats.org/officeDocument/2006/relationships/notesSlide" Target="/ppt/notesSlides/notesSlide2.xml" Id="R179ae1dbe70c41c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871c0c866e64339" /><Relationship Type="http://schemas.openxmlformats.org/officeDocument/2006/relationships/image" Target="/ppt/media/image3.png" Id="R0c8dcddd94c242de" /><Relationship Type="http://schemas.openxmlformats.org/officeDocument/2006/relationships/notesSlide" Target="/ppt/notesSlides/notesSlide3.xml" Id="Rfe2aa4bb0a3e4b6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49134848c84c1b" /><Relationship Type="http://schemas.openxmlformats.org/officeDocument/2006/relationships/image" Target="/ppt/media/image4.png" Id="R601ed3181e9a4a01" /><Relationship Type="http://schemas.openxmlformats.org/officeDocument/2006/relationships/notesSlide" Target="/ppt/notesSlides/notesSlide4.xml" Id="Rf9465e973e724f1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8e94e5d03f4c61" /><Relationship Type="http://schemas.openxmlformats.org/officeDocument/2006/relationships/image" Target="/ppt/media/image5.png" Id="Rb5e30a0cc5784f05" /><Relationship Type="http://schemas.openxmlformats.org/officeDocument/2006/relationships/image" Target="/ppt/media/image.jpeg" Id="R5b6f250a3292440b" /><Relationship Type="http://schemas.openxmlformats.org/officeDocument/2006/relationships/notesSlide" Target="/ppt/notesSlides/notesSlide5.xml" Id="R3a11d5404ac743b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29e1cb45fe4f6e" /><Relationship Type="http://schemas.openxmlformats.org/officeDocument/2006/relationships/image" Target="/ppt/media/image6.png" Id="R8c611b49604d4444" /><Relationship Type="http://schemas.openxmlformats.org/officeDocument/2006/relationships/notesSlide" Target="/ppt/notesSlides/notesSlide6.xml" Id="R1331c0f52fb6475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c182a62b144fb4" /><Relationship Type="http://schemas.openxmlformats.org/officeDocument/2006/relationships/image" Target="/ppt/media/image7.png" Id="R1c79cd01f18e4125" /><Relationship Type="http://schemas.openxmlformats.org/officeDocument/2006/relationships/notesSlide" Target="/ppt/notesSlides/notesSlide7.xml" Id="Rcd3aaafa04ba470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337f860d1904d65" /><Relationship Type="http://schemas.openxmlformats.org/officeDocument/2006/relationships/image" Target="/ppt/media/image8.png" Id="R35049bf2a6844ec6" /><Relationship Type="http://schemas.openxmlformats.org/officeDocument/2006/relationships/notesSlide" Target="/ppt/notesSlides/notesSlide8.xml" Id="R19266a70f8be4243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24c17711464fae" /><Relationship Type="http://schemas.openxmlformats.org/officeDocument/2006/relationships/image" Target="/ppt/media/image9.png" Id="R1bb4cdf075f84526" /><Relationship Type="http://schemas.openxmlformats.org/officeDocument/2006/relationships/notesSlide" Target="/ppt/notesSlides/notesSlide9.xml" Id="Rb5e416bd9aca448f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0111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b6a9c406f834a3c"/>
          <a:stretch xmlns:a="http://schemas.openxmlformats.org/drawingml/2006/main"/>
        </p:blipFill>
        <p:spPr>
          <a:xfrm xmlns:a="http://schemas.openxmlformats.org/drawingml/2006/main">
            <a:off x="5695950" y="333375"/>
            <a:ext cx="6191250" cy="6191250"/>
          </a:xfrm>
          <a:prstGeom xmlns:a="http://schemas.openxmlformats.org/drawingml/2006/main" prst="rect">
            <a:avLst/>
          </a:prstGeom>
        </p:spPr>
      </p:pic>
      <p:sp>
        <p:nvSpPr>
          <p:cNvPr id="2" name="text-0">
            <a:extLst xmlns:a="http://schemas.openxmlformats.org/drawingml/2006/main">
              <a:ext uri="{FF2B5EF4-FFF2-40B4-BE49-F238E27FC236}">
                <a16:creationId xmlns:a16="http://schemas.microsoft.com/office/drawing/2014/main" id="{85D1D803-0350-4A10-A71F-3E2ECAE0C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52450"/>
            <a:ext cx="4619625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E8E9EC"/>
                </a:solidFill>
                <a:latin typeface="Inter"/>
                <a:ea typeface="Inter"/>
                <a:cs typeface="Inter"/>
              </a:defRPr>
            </a:pPr>
            <a:r>
              <a:rPr sz="1950" b="0">
                <a:solidFill>
                  <a:srgbClr val="E8E9EC"/>
                </a:solidFill>
                <a:latin typeface="Inter"/>
                <a:ea typeface="Inter"/>
                <a:cs typeface="Inter"/>
              </a:rPr>
              <a:t>Ducat Hall</a:t>
            </a:r>
          </a:p>
        </p:txBody>
      </p:sp>
      <p:sp>
        <p:nvSpPr>
          <p:cNvPr id="3" name="text-1">
            <a:extLst xmlns:a="http://schemas.openxmlformats.org/drawingml/2006/main">
              <a:ext uri="{FF2B5EF4-FFF2-40B4-BE49-F238E27FC236}">
                <a16:creationId xmlns:a16="http://schemas.microsoft.com/office/drawing/2014/main" id="{603BA63D-D39B-4BD0-8B06-89C4FE278D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81250"/>
            <a:ext cx="5143500" cy="16478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4800" b="0">
                <a:solidFill>
                  <a:srgbClr val="E8E9EC"/>
                </a:solidFill>
                <a:latin typeface="Georgia"/>
                <a:ea typeface="Georgia"/>
                <a:cs typeface="Georgia"/>
              </a:defRPr>
            </a:pPr>
            <a:r>
              <a:rPr sz="4800" b="0">
                <a:solidFill>
                  <a:srgbClr val="E8E9EC"/>
                </a:solidFill>
                <a:latin typeface="Georgia"/>
                <a:ea typeface="Georgia"/>
                <a:cs typeface="Georgia"/>
              </a:rPr>
              <a:t>[Presentation</a:t>
            </a:r>
          </a:p>
          <a:p xmlns:a="http://schemas.openxmlformats.org/drawingml/2006/main">
            <a:pPr algn="l">
              <a:defRPr sz="4800" b="0">
                <a:solidFill>
                  <a:srgbClr val="E8E9EC"/>
                </a:solidFill>
                <a:latin typeface="Georgia"/>
                <a:ea typeface="Georgia"/>
                <a:cs typeface="Georgia"/>
              </a:defRPr>
            </a:pPr>
            <a:r>
              <a:rPr sz="4800" b="0">
                <a:solidFill>
                  <a:srgbClr val="E8E9EC"/>
                </a:solidFill>
                <a:latin typeface="Georgia"/>
                <a:ea typeface="Georgia"/>
                <a:cs typeface="Georgia"/>
              </a:rPr>
              <a:t>title]</a:t>
            </a:r>
          </a:p>
        </p:txBody>
      </p:sp>
      <p:sp>
        <p:nvSpPr>
          <p:cNvPr id="4" name="text-2">
            <a:extLst xmlns:a="http://schemas.openxmlformats.org/drawingml/2006/main">
              <a:ext uri="{FF2B5EF4-FFF2-40B4-BE49-F238E27FC236}">
                <a16:creationId xmlns:a16="http://schemas.microsoft.com/office/drawing/2014/main" id="{496765AE-1BB1-48E9-9812-DB736898AD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4953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0">
                <a:solidFill>
                  <a:srgbClr val="A9ADB6"/>
                </a:solidFill>
                <a:latin typeface="Inter"/>
                <a:ea typeface="Inter"/>
                <a:cs typeface="Inter"/>
              </a:defRPr>
            </a:pPr>
            <a:r>
              <a:rPr sz="2100" b="0">
                <a:solidFill>
                  <a:srgbClr val="A9ADB6"/>
                </a:solidFill>
                <a:latin typeface="Inter"/>
                <a:ea typeface="Inter"/>
                <a:cs typeface="Inter"/>
              </a:rPr>
              <a:t>The operating system</a:t>
            </a:r>
          </a:p>
          <a:p xmlns:a="http://schemas.openxmlformats.org/drawingml/2006/main">
            <a:pPr algn="l">
              <a:defRPr sz="2100" b="0">
                <a:solidFill>
                  <a:srgbClr val="A9ADB6"/>
                </a:solidFill>
                <a:latin typeface="Inter"/>
                <a:ea typeface="Inter"/>
                <a:cs typeface="Inter"/>
              </a:defRPr>
            </a:pPr>
            <a:r>
              <a:rPr sz="2100" b="0">
                <a:solidFill>
                  <a:srgbClr val="A9ADB6"/>
                </a:solidFill>
                <a:latin typeface="Inter"/>
                <a:ea typeface="Inter"/>
                <a:cs typeface="Inter"/>
              </a:rPr>
              <a:t>for private capital.</a:t>
            </a:r>
          </a:p>
        </p:txBody>
      </p:sp>
      <p:sp>
        <p:nvSpPr>
          <p:cNvPr id="5" name="text-3">
            <a:extLst xmlns:a="http://schemas.openxmlformats.org/drawingml/2006/main">
              <a:ext uri="{FF2B5EF4-FFF2-40B4-BE49-F238E27FC236}">
                <a16:creationId xmlns:a16="http://schemas.microsoft.com/office/drawing/2014/main" id="{D3CB6277-1213-44DC-9221-6E77CB5ABD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048375"/>
            <a:ext cx="46196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A9ADB6"/>
                </a:solidFill>
                <a:latin typeface="Inter"/>
                <a:ea typeface="Inter"/>
                <a:cs typeface="Inter"/>
              </a:defRPr>
            </a:pPr>
            <a:r>
              <a:rPr sz="1500" b="0">
                <a:solidFill>
                  <a:srgbClr val="A9ADB6"/>
                </a:solidFill>
                <a:latin typeface="Inter"/>
                <a:ea typeface="Inter"/>
                <a:cs typeface="Inter"/>
              </a:rPr>
              <a:t>ducathall.com</a:t>
            </a:r>
          </a:p>
        </p:txBody>
      </p:sp>
    </p:spTree>
    <p:extLst>
      <p:ext uri="{BB962C8B-B14F-4D97-AF65-F5344CB8AC3E}">
        <p14:creationId xmlns:p14="http://schemas.microsoft.com/office/powerpoint/2010/main" val="77017802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10111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9dc127f13ed412a"/>
          <a:stretch xmlns:a="http://schemas.openxmlformats.org/drawingml/2006/main"/>
        </p:blipFill>
        <p:spPr>
          <a:xfrm xmlns:a="http://schemas.openxmlformats.org/drawingml/2006/main">
            <a:off x="609600" y="381000"/>
            <a:ext cx="2400300" cy="457200"/>
          </a:xfrm>
          <a:prstGeom xmlns:a="http://schemas.openxmlformats.org/drawingml/2006/main" prst="rect">
            <a:avLst/>
          </a:prstGeom>
        </p:spPr>
      </p:pic>
      <p:sp>
        <p:nvSpPr>
          <p:cNvPr id="2" name="text-4">
            <a:extLst xmlns:a="http://schemas.openxmlformats.org/drawingml/2006/main">
              <a:ext uri="{FF2B5EF4-FFF2-40B4-BE49-F238E27FC236}">
                <a16:creationId xmlns:a16="http://schemas.microsoft.com/office/drawing/2014/main" id="{BE42EED0-951D-411D-860F-3C9AFA8A0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076450"/>
            <a:ext cx="3333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6000" b="0">
                <a:solidFill>
                  <a:srgbClr val="2A6FE8"/>
                </a:solidFill>
                <a:latin typeface="Georgia"/>
                <a:ea typeface="Georgia"/>
                <a:cs typeface="Georgia"/>
              </a:defRPr>
            </a:pPr>
            <a:r>
              <a:rPr sz="6000" b="0">
                <a:solidFill>
                  <a:srgbClr val="2A6FE8"/>
                </a:solidFill>
                <a:latin typeface="Georgia"/>
                <a:ea typeface="Georgia"/>
                <a:cs typeface="Georgia"/>
              </a:rPr>
              <a:t>01</a:t>
            </a:r>
          </a:p>
        </p:txBody>
      </p:sp>
      <p:sp>
        <p:nvSpPr>
          <p:cNvPr id="3" name="text-5">
            <a:extLst xmlns:a="http://schemas.openxmlformats.org/drawingml/2006/main">
              <a:ext uri="{FF2B5EF4-FFF2-40B4-BE49-F238E27FC236}">
                <a16:creationId xmlns:a16="http://schemas.microsoft.com/office/drawing/2014/main" id="{608A6B00-B9EC-4AAC-B235-E069B98EA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86125"/>
            <a:ext cx="781050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4800" b="0">
                <a:solidFill>
                  <a:srgbClr val="E8E9EC"/>
                </a:solidFill>
                <a:latin typeface="Georgia"/>
                <a:ea typeface="Georgia"/>
                <a:cs typeface="Georgia"/>
              </a:defRPr>
            </a:pPr>
            <a:r>
              <a:rPr sz="4800" b="0">
                <a:solidFill>
                  <a:srgbClr val="E8E9EC"/>
                </a:solidFill>
                <a:latin typeface="Georgia"/>
                <a:ea typeface="Georgia"/>
                <a:cs typeface="Georgia"/>
              </a:rPr>
              <a:t>[Section title]</a:t>
            </a:r>
          </a:p>
        </p:txBody>
      </p:sp>
      <p:sp>
        <p:nvSpPr>
          <p:cNvPr id="4" name="text-6">
            <a:extLst xmlns:a="http://schemas.openxmlformats.org/drawingml/2006/main">
              <a:ext uri="{FF2B5EF4-FFF2-40B4-BE49-F238E27FC236}">
                <a16:creationId xmlns:a16="http://schemas.microsoft.com/office/drawing/2014/main" id="{AE5D279E-2088-44F1-8B1E-44E32405A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95800"/>
            <a:ext cx="9810750" cy="695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025" b="0">
                <a:solidFill>
                  <a:srgbClr val="A9ADB6"/>
                </a:solidFill>
                <a:latin typeface="Inter"/>
                <a:ea typeface="Inter"/>
                <a:cs typeface="Inter"/>
              </a:defRPr>
            </a:pPr>
            <a:r>
              <a:rPr sz="2025" b="0">
                <a:solidFill>
                  <a:srgbClr val="A9ADB6"/>
                </a:solidFill>
                <a:latin typeface="Inter"/>
                <a:ea typeface="Inter"/>
                <a:cs typeface="Inter"/>
              </a:rPr>
              <a:t>[One sentence introducing this section]</a:t>
            </a:r>
          </a:p>
        </p:txBody>
      </p:sp>
    </p:spTree>
    <p:extLst>
      <p:ext uri="{BB962C8B-B14F-4D97-AF65-F5344CB8AC3E}">
        <p14:creationId xmlns:p14="http://schemas.microsoft.com/office/powerpoint/2010/main" val="86472213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c8dcddd94c242de"/>
          <a:stretch xmlns:a="http://schemas.openxmlformats.org/drawingml/2006/main"/>
        </p:blipFill>
        <p:spPr>
          <a:xfrm xmlns:a="http://schemas.openxmlformats.org/drawingml/2006/main">
            <a:off x="609600" y="381000"/>
            <a:ext cx="2400300" cy="457200"/>
          </a:xfrm>
          <a:prstGeom xmlns:a="http://schemas.openxmlformats.org/drawingml/2006/main" prst="rect">
            <a:avLst/>
          </a:prstGeom>
        </p:spPr>
      </p:pic>
      <p:sp>
        <p:nvSpPr>
          <p:cNvPr id="2" name="text-7">
            <a:extLst xmlns:a="http://schemas.openxmlformats.org/drawingml/2006/main">
              <a:ext uri="{FF2B5EF4-FFF2-40B4-BE49-F238E27FC236}">
                <a16:creationId xmlns:a16="http://schemas.microsoft.com/office/drawing/2014/main" id="{F24A6B95-7C78-4E96-A0E1-7404569335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228725"/>
            <a:ext cx="109728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300" b="0">
                <a:solidFill>
                  <a:srgbClr val="101114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01114"/>
                </a:solidFill>
                <a:latin typeface="Georgia"/>
                <a:ea typeface="Georgia"/>
                <a:cs typeface="Georgia"/>
              </a:rPr>
              <a:t>[Topic title]</a:t>
            </a:r>
          </a:p>
        </p:txBody>
      </p:sp>
      <p:sp>
        <p:nvSpPr>
          <p:cNvPr id="3" name="text-8">
            <a:extLst xmlns:a="http://schemas.openxmlformats.org/drawingml/2006/main">
              <a:ext uri="{FF2B5EF4-FFF2-40B4-BE49-F238E27FC236}">
                <a16:creationId xmlns:a16="http://schemas.microsoft.com/office/drawing/2014/main" id="{67E9D60E-CD33-49BF-983F-CE1864DE65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353175"/>
            <a:ext cx="52387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200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03</a:t>
            </a:r>
          </a:p>
        </p:txBody>
      </p:sp>
      <p:sp>
        <p:nvSpPr>
          <p:cNvPr id="4" name="text-9">
            <a:extLst xmlns:a="http://schemas.openxmlformats.org/drawingml/2006/main">
              <a:ext uri="{FF2B5EF4-FFF2-40B4-BE49-F238E27FC236}">
                <a16:creationId xmlns:a16="http://schemas.microsoft.com/office/drawing/2014/main" id="{ECCB69B6-6920-493E-9E5B-039B1DCF54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590800"/>
            <a:ext cx="4400550" cy="1676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600" b="0">
                <a:solidFill>
                  <a:srgbClr val="101114"/>
                </a:solidFill>
                <a:latin typeface="Georgia"/>
                <a:ea typeface="Georgia"/>
                <a:cs typeface="Georgia"/>
              </a:defRPr>
            </a:pPr>
            <a:r>
              <a:rPr sz="3600" b="0">
                <a:solidFill>
                  <a:srgbClr val="101114"/>
                </a:solidFill>
                <a:latin typeface="Georgia"/>
                <a:ea typeface="Georgia"/>
                <a:cs typeface="Georgia"/>
              </a:rPr>
              <a:t>[Main point]</a:t>
            </a:r>
          </a:p>
        </p:txBody>
      </p:sp>
      <p:sp>
        <p:nvSpPr>
          <p:cNvPr id="5" name="text-10">
            <a:extLst xmlns:a="http://schemas.openxmlformats.org/drawingml/2006/main">
              <a:ext uri="{FF2B5EF4-FFF2-40B4-BE49-F238E27FC236}">
                <a16:creationId xmlns:a16="http://schemas.microsoft.com/office/drawing/2014/main" id="{271E5773-9264-4116-8DED-C730A37DE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95975" y="2409825"/>
            <a:ext cx="5467350" cy="1285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75" b="0">
                <a:solidFill>
                  <a:srgbClr val="101114"/>
                </a:solidFill>
                <a:latin typeface="Inter"/>
                <a:ea typeface="Inter"/>
                <a:cs typeface="Inter"/>
              </a:defRPr>
            </a:pPr>
            <a:r>
              <a:rPr sz="2175" b="0">
                <a:solidFill>
                  <a:srgbClr val="101114"/>
                </a:solidFill>
                <a:latin typeface="Inter"/>
                <a:ea typeface="Inter"/>
                <a:cs typeface="Inter"/>
              </a:rPr>
              <a:t>[Explain the point in a short paragraph. State what matters to this audience and why.]</a:t>
            </a:r>
          </a:p>
        </p:txBody>
      </p:sp>
      <p:sp>
        <p:nvSpPr>
          <p:cNvPr id="6" name="text-11">
            <a:extLst xmlns:a="http://schemas.openxmlformats.org/drawingml/2006/main">
              <a:ext uri="{FF2B5EF4-FFF2-40B4-BE49-F238E27FC236}">
                <a16:creationId xmlns:a16="http://schemas.microsoft.com/office/drawing/2014/main" id="{47BE7875-2569-4B1A-A6DC-AB7CE39D1F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95975" y="4162425"/>
            <a:ext cx="54673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875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[Add the evidence or context needed to understand the point. Use this space for prose, not a long list.]</a:t>
            </a:r>
          </a:p>
        </p:txBody>
      </p:sp>
    </p:spTree>
    <p:extLst>
      <p:ext uri="{BB962C8B-B14F-4D97-AF65-F5344CB8AC3E}">
        <p14:creationId xmlns:p14="http://schemas.microsoft.com/office/powerpoint/2010/main" val="213062214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01ed3181e9a4a01"/>
          <a:stretch xmlns:a="http://schemas.openxmlformats.org/drawingml/2006/main"/>
        </p:blipFill>
        <p:spPr>
          <a:xfrm xmlns:a="http://schemas.openxmlformats.org/drawingml/2006/main">
            <a:off x="609600" y="381000"/>
            <a:ext cx="2400300" cy="457200"/>
          </a:xfrm>
          <a:prstGeom xmlns:a="http://schemas.openxmlformats.org/drawingml/2006/main" prst="rect">
            <a:avLst/>
          </a:prstGeom>
        </p:spPr>
      </p:pic>
      <p:sp>
        <p:nvSpPr>
          <p:cNvPr id="2" name="text-12">
            <a:extLst xmlns:a="http://schemas.openxmlformats.org/drawingml/2006/main">
              <a:ext uri="{FF2B5EF4-FFF2-40B4-BE49-F238E27FC236}">
                <a16:creationId xmlns:a16="http://schemas.microsoft.com/office/drawing/2014/main" id="{C7BDEF99-E02A-4816-8002-FF610AA5A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228725"/>
            <a:ext cx="109728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300" b="0">
                <a:solidFill>
                  <a:srgbClr val="101114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01114"/>
                </a:solidFill>
                <a:latin typeface="Georgia"/>
                <a:ea typeface="Georgia"/>
                <a:cs typeface="Georgia"/>
              </a:rPr>
              <a:t>[Comparison topic]</a:t>
            </a:r>
          </a:p>
        </p:txBody>
      </p:sp>
      <p:sp>
        <p:nvSpPr>
          <p:cNvPr id="3" name="text-13">
            <a:extLst xmlns:a="http://schemas.openxmlformats.org/drawingml/2006/main">
              <a:ext uri="{FF2B5EF4-FFF2-40B4-BE49-F238E27FC236}">
                <a16:creationId xmlns:a16="http://schemas.microsoft.com/office/drawing/2014/main" id="{1614EBB3-30B3-478E-8D86-327488C6ED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353175"/>
            <a:ext cx="52387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200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04</a:t>
            </a:r>
          </a:p>
        </p:txBody>
      </p:sp>
      <p:sp>
        <p:nvSpPr>
          <p:cNvPr id="4" name="text-14">
            <a:extLst xmlns:a="http://schemas.openxmlformats.org/drawingml/2006/main">
              <a:ext uri="{FF2B5EF4-FFF2-40B4-BE49-F238E27FC236}">
                <a16:creationId xmlns:a16="http://schemas.microsoft.com/office/drawing/2014/main" id="{37145AC0-65E8-48E5-A23C-FC974C933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505075"/>
            <a:ext cx="49530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101114"/>
                </a:solidFill>
                <a:latin typeface="Inter"/>
                <a:ea typeface="Inter"/>
                <a:cs typeface="Inter"/>
              </a:defRPr>
            </a:pPr>
            <a:r>
              <a:rPr sz="2325" b="1">
                <a:solidFill>
                  <a:srgbClr val="101114"/>
                </a:solidFill>
                <a:latin typeface="Inter"/>
                <a:ea typeface="Inter"/>
                <a:cs typeface="Inter"/>
              </a:rPr>
              <a:t>[First perspective]</a:t>
            </a:r>
          </a:p>
        </p:txBody>
      </p:sp>
      <p:sp>
        <p:nvSpPr>
          <p:cNvPr id="5" name="text-15">
            <a:extLst xmlns:a="http://schemas.openxmlformats.org/drawingml/2006/main">
              <a:ext uri="{FF2B5EF4-FFF2-40B4-BE49-F238E27FC236}">
                <a16:creationId xmlns:a16="http://schemas.microsoft.com/office/drawing/2014/main" id="{0338897E-6EAB-421F-8EBD-FFF60FF589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71850"/>
            <a:ext cx="4953000" cy="1781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025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2025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[Describe this perspective, option or workstream. Keep the content focused on the same criteria used in the other column.]</a:t>
            </a:r>
          </a:p>
        </p:txBody>
      </p:sp>
      <p:sp>
        <p:nvSpPr>
          <p:cNvPr id="6" name="text-16">
            <a:extLst xmlns:a="http://schemas.openxmlformats.org/drawingml/2006/main">
              <a:ext uri="{FF2B5EF4-FFF2-40B4-BE49-F238E27FC236}">
                <a16:creationId xmlns:a16="http://schemas.microsoft.com/office/drawing/2014/main" id="{08A20BF7-E138-435C-BD8C-6C73A83A9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2505075"/>
            <a:ext cx="49530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101114"/>
                </a:solidFill>
                <a:latin typeface="Inter"/>
                <a:ea typeface="Inter"/>
                <a:cs typeface="Inter"/>
              </a:defRPr>
            </a:pPr>
            <a:r>
              <a:rPr sz="2325" b="1">
                <a:solidFill>
                  <a:srgbClr val="101114"/>
                </a:solidFill>
                <a:latin typeface="Inter"/>
                <a:ea typeface="Inter"/>
                <a:cs typeface="Inter"/>
              </a:rPr>
              <a:t>[Second perspective]</a:t>
            </a:r>
          </a:p>
        </p:txBody>
      </p:sp>
      <p:sp>
        <p:nvSpPr>
          <p:cNvPr id="7" name="text-17">
            <a:extLst xmlns:a="http://schemas.openxmlformats.org/drawingml/2006/main">
              <a:ext uri="{FF2B5EF4-FFF2-40B4-BE49-F238E27FC236}">
                <a16:creationId xmlns:a16="http://schemas.microsoft.com/office/drawing/2014/main" id="{75716360-0435-4623-BE5C-42BE1BF03F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3371850"/>
            <a:ext cx="4953000" cy="1781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025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2025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[Describe the second perspective with comparable detail. Replace both columns with the information the audience needs.]</a:t>
            </a:r>
          </a:p>
        </p:txBody>
      </p:sp>
    </p:spTree>
    <p:extLst>
      <p:ext uri="{BB962C8B-B14F-4D97-AF65-F5344CB8AC3E}">
        <p14:creationId xmlns:p14="http://schemas.microsoft.com/office/powerpoint/2010/main" val="52495478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10111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5e30a0cc5784f05"/>
          <a:stretch xmlns:a="http://schemas.openxmlformats.org/drawingml/2006/main"/>
        </p:blipFill>
        <p:spPr>
          <a:xfrm xmlns:a="http://schemas.openxmlformats.org/drawingml/2006/main">
            <a:off x="609600" y="381000"/>
            <a:ext cx="2400300" cy="457200"/>
          </a:xfrm>
          <a:prstGeom xmlns:a="http://schemas.openxmlformats.org/drawingml/2006/main" prst="rect">
            <a:avLst/>
          </a:prstGeom>
        </p:spPr>
      </p:pic>
      <p:sp>
        <p:nvSpPr>
          <p:cNvPr id="2" name="text-18">
            <a:extLst xmlns:a="http://schemas.openxmlformats.org/drawingml/2006/main">
              <a:ext uri="{FF2B5EF4-FFF2-40B4-BE49-F238E27FC236}">
                <a16:creationId xmlns:a16="http://schemas.microsoft.com/office/drawing/2014/main" id="{77769F0A-90F1-4036-AF42-4C7141FA6D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800225"/>
            <a:ext cx="4905375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300" b="0">
                <a:solidFill>
                  <a:srgbClr val="E8E9EC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E8E9EC"/>
                </a:solidFill>
                <a:latin typeface="Georgia"/>
                <a:ea typeface="Georgia"/>
                <a:cs typeface="Georgia"/>
              </a:rPr>
              <a:t>Capital pipeline</a:t>
            </a:r>
          </a:p>
        </p:txBody>
      </p:sp>
      <p:sp>
        <p:nvSpPr>
          <p:cNvPr id="3" name="text-19">
            <a:extLst xmlns:a="http://schemas.openxmlformats.org/drawingml/2006/main">
              <a:ext uri="{FF2B5EF4-FFF2-40B4-BE49-F238E27FC236}">
                <a16:creationId xmlns:a16="http://schemas.microsoft.com/office/drawing/2014/main" id="{E57565EC-44A6-4835-8EAA-35DD837D3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475" b="0">
                <a:solidFill>
                  <a:srgbClr val="E8E9EC"/>
                </a:solidFill>
                <a:latin typeface="Inter"/>
                <a:ea typeface="Inter"/>
                <a:cs typeface="Inter"/>
              </a:defRPr>
            </a:pPr>
            <a:r>
              <a:rPr sz="2475" b="0">
                <a:solidFill>
                  <a:srgbClr val="E8E9EC"/>
                </a:solidFill>
                <a:latin typeface="Inter"/>
                <a:ea typeface="Inter"/>
                <a:cs typeface="Inter"/>
              </a:rPr>
              <a:t>[Explain the workflow</a:t>
            </a:r>
          </a:p>
          <a:p xmlns:a="http://schemas.openxmlformats.org/drawingml/2006/main">
            <a:pPr algn="l">
              <a:defRPr sz="2475" b="0">
                <a:solidFill>
                  <a:srgbClr val="E8E9EC"/>
                </a:solidFill>
                <a:latin typeface="Inter"/>
                <a:ea typeface="Inter"/>
                <a:cs typeface="Inter"/>
              </a:defRPr>
            </a:pPr>
            <a:r>
              <a:rPr sz="2475" b="0">
                <a:solidFill>
                  <a:srgbClr val="E8E9EC"/>
                </a:solidFill>
                <a:latin typeface="Inter"/>
                <a:ea typeface="Inter"/>
                <a:cs typeface="Inter"/>
              </a:rPr>
              <a:t>shown on screen]</a:t>
            </a:r>
          </a:p>
        </p:txBody>
      </p:sp>
      <p:sp>
        <p:nvSpPr>
          <p:cNvPr id="4" name="text-20">
            <a:extLst xmlns:a="http://schemas.openxmlformats.org/drawingml/2006/main">
              <a:ext uri="{FF2B5EF4-FFF2-40B4-BE49-F238E27FC236}">
                <a16:creationId xmlns:a16="http://schemas.microsoft.com/office/drawing/2014/main" id="{FAE96708-6086-4389-A641-5238CB0EA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591050"/>
            <a:ext cx="45243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A9ADB6"/>
                </a:solidFill>
                <a:latin typeface="Inter"/>
                <a:ea typeface="Inter"/>
                <a:cs typeface="Inter"/>
              </a:defRPr>
            </a:pPr>
            <a:r>
              <a:rPr sz="1950" b="0">
                <a:solidFill>
                  <a:srgbClr val="A9ADB6"/>
                </a:solidFill>
                <a:latin typeface="Inter"/>
                <a:ea typeface="Inter"/>
                <a:cs typeface="Inter"/>
              </a:rPr>
              <a:t>[Add the relevant product context for this audience.]</a:t>
            </a:r>
          </a:p>
        </p:txBody>
      </p:sp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b6f250a3292440b"/>
          <a:stretch xmlns:a="http://schemas.openxmlformats.org/drawingml/2006/main"/>
        </p:blipFill>
        <p:spPr>
          <a:xfrm xmlns:a="http://schemas.openxmlformats.org/drawingml/2006/main">
            <a:off x="6097549" y="1171575"/>
            <a:ext cx="5483302" cy="4991100"/>
          </a:xfrm>
          <a:prstGeom xmlns:a="http://schemas.openxmlformats.org/drawingml/2006/main" prst="rect">
            <a:avLst/>
          </a:prstGeom>
        </p:spPr>
      </p:pic>
      <p:sp>
        <p:nvSpPr>
          <p:cNvPr id="6" name="text-21">
            <a:extLst xmlns:a="http://schemas.openxmlformats.org/drawingml/2006/main">
              <a:ext uri="{FF2B5EF4-FFF2-40B4-BE49-F238E27FC236}">
                <a16:creationId xmlns:a16="http://schemas.microsoft.com/office/drawing/2014/main" id="{FB90EC4F-8FFE-4029-B7A2-BEC99ECE10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6315075"/>
            <a:ext cx="5486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A9ADB6"/>
                </a:solidFill>
                <a:latin typeface="Inter"/>
                <a:ea typeface="Inter"/>
                <a:cs typeface="Inter"/>
              </a:defRPr>
            </a:pPr>
            <a:r>
              <a:rPr sz="1200" b="0">
                <a:solidFill>
                  <a:srgbClr val="A9ADB6"/>
                </a:solidFill>
                <a:latin typeface="Inter"/>
                <a:ea typeface="Inter"/>
                <a:cs typeface="Inter"/>
              </a:rPr>
              <a:t>Actual interface. Fictional demonstration data.</a:t>
            </a:r>
          </a:p>
        </p:txBody>
      </p:sp>
    </p:spTree>
    <p:extLst>
      <p:ext uri="{BB962C8B-B14F-4D97-AF65-F5344CB8AC3E}">
        <p14:creationId xmlns:p14="http://schemas.microsoft.com/office/powerpoint/2010/main" val="3442272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c611b49604d4444"/>
          <a:stretch xmlns:a="http://schemas.openxmlformats.org/drawingml/2006/main"/>
        </p:blipFill>
        <p:spPr>
          <a:xfrm xmlns:a="http://schemas.openxmlformats.org/drawingml/2006/main">
            <a:off x="609600" y="381000"/>
            <a:ext cx="2400300" cy="457200"/>
          </a:xfrm>
          <a:prstGeom xmlns:a="http://schemas.openxmlformats.org/drawingml/2006/main" prst="rect">
            <a:avLst/>
          </a:prstGeom>
        </p:spPr>
      </p:pic>
      <p:sp>
        <p:nvSpPr>
          <p:cNvPr id="2" name="text-22">
            <a:extLst xmlns:a="http://schemas.openxmlformats.org/drawingml/2006/main">
              <a:ext uri="{FF2B5EF4-FFF2-40B4-BE49-F238E27FC236}">
                <a16:creationId xmlns:a16="http://schemas.microsoft.com/office/drawing/2014/main" id="{64D8E076-5DD7-41F1-A873-70D11B579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228725"/>
            <a:ext cx="109728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300" b="0">
                <a:solidFill>
                  <a:srgbClr val="101114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01114"/>
                </a:solidFill>
                <a:latin typeface="Georgia"/>
                <a:ea typeface="Georgia"/>
                <a:cs typeface="Georgia"/>
              </a:rPr>
              <a:t>[Metrics topic]</a:t>
            </a:r>
          </a:p>
        </p:txBody>
      </p:sp>
      <p:sp>
        <p:nvSpPr>
          <p:cNvPr id="3" name="text-23">
            <a:extLst xmlns:a="http://schemas.openxmlformats.org/drawingml/2006/main">
              <a:ext uri="{FF2B5EF4-FFF2-40B4-BE49-F238E27FC236}">
                <a16:creationId xmlns:a16="http://schemas.microsoft.com/office/drawing/2014/main" id="{B30A0B8C-6DC3-414E-A0E0-F913706A8D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353175"/>
            <a:ext cx="52387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200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06</a:t>
            </a:r>
          </a:p>
        </p:txBody>
      </p:sp>
      <p:sp>
        <p:nvSpPr>
          <p:cNvPr id="4" name="text-24">
            <a:extLst xmlns:a="http://schemas.openxmlformats.org/drawingml/2006/main">
              <a:ext uri="{FF2B5EF4-FFF2-40B4-BE49-F238E27FC236}">
                <a16:creationId xmlns:a16="http://schemas.microsoft.com/office/drawing/2014/main" id="{6F887AF8-1C85-414F-869B-A47A7C849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95550"/>
            <a:ext cx="3209925" cy="1162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5700" b="0">
                <a:solidFill>
                  <a:srgbClr val="2A6FE8"/>
                </a:solidFill>
                <a:latin typeface="Georgia"/>
                <a:ea typeface="Georgia"/>
                <a:cs typeface="Georgia"/>
              </a:defRPr>
            </a:pPr>
            <a:r>
              <a:rPr sz="5700" b="0">
                <a:solidFill>
                  <a:srgbClr val="2A6FE8"/>
                </a:solidFill>
                <a:latin typeface="Georgia"/>
                <a:ea typeface="Georgia"/>
                <a:cs typeface="Georgia"/>
              </a:rPr>
              <a:t>[Value]</a:t>
            </a:r>
          </a:p>
        </p:txBody>
      </p:sp>
      <p:sp>
        <p:nvSpPr>
          <p:cNvPr id="5" name="text-25">
            <a:extLst xmlns:a="http://schemas.openxmlformats.org/drawingml/2006/main">
              <a:ext uri="{FF2B5EF4-FFF2-40B4-BE49-F238E27FC236}">
                <a16:creationId xmlns:a16="http://schemas.microsoft.com/office/drawing/2014/main" id="{8A03CCB6-4FA5-4DDD-82A3-1EF42B4A3D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76675"/>
            <a:ext cx="3209925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1114"/>
                </a:solidFill>
                <a:latin typeface="Inter"/>
                <a:ea typeface="Inter"/>
                <a:cs typeface="Inter"/>
              </a:defRPr>
            </a:pPr>
            <a:r>
              <a:rPr sz="2100" b="1">
                <a:solidFill>
                  <a:srgbClr val="101114"/>
                </a:solidFill>
                <a:latin typeface="Inter"/>
                <a:ea typeface="Inter"/>
                <a:cs typeface="Inter"/>
              </a:rPr>
              <a:t>[Metric 1]</a:t>
            </a:r>
          </a:p>
        </p:txBody>
      </p:sp>
      <p:sp>
        <p:nvSpPr>
          <p:cNvPr id="6" name="text-26">
            <a:extLst xmlns:a="http://schemas.openxmlformats.org/drawingml/2006/main">
              <a:ext uri="{FF2B5EF4-FFF2-40B4-BE49-F238E27FC236}">
                <a16:creationId xmlns:a16="http://schemas.microsoft.com/office/drawing/2014/main" id="{88A626E1-5BEE-4D2E-ACB4-A0F007FBFC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76775"/>
            <a:ext cx="3209925" cy="8858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[Unit and period]</a:t>
            </a:r>
          </a:p>
          <a:p xmlns:a="http://schemas.openxmlformats.org/drawingml/2006/main">
            <a:pPr algn="l">
              <a:defRPr sz="1650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[Definition or context]</a:t>
            </a:r>
          </a:p>
        </p:txBody>
      </p:sp>
      <p:sp>
        <p:nvSpPr>
          <p:cNvPr id="7" name="text-27">
            <a:extLst xmlns:a="http://schemas.openxmlformats.org/drawingml/2006/main">
              <a:ext uri="{FF2B5EF4-FFF2-40B4-BE49-F238E27FC236}">
                <a16:creationId xmlns:a16="http://schemas.microsoft.com/office/drawing/2014/main" id="{17239D0F-FE6D-404E-92A9-D2A013B66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2495550"/>
            <a:ext cx="3209925" cy="1162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5700" b="0">
                <a:solidFill>
                  <a:srgbClr val="2A6FE8"/>
                </a:solidFill>
                <a:latin typeface="Georgia"/>
                <a:ea typeface="Georgia"/>
                <a:cs typeface="Georgia"/>
              </a:defRPr>
            </a:pPr>
            <a:r>
              <a:rPr sz="5700" b="0">
                <a:solidFill>
                  <a:srgbClr val="2A6FE8"/>
                </a:solidFill>
                <a:latin typeface="Georgia"/>
                <a:ea typeface="Georgia"/>
                <a:cs typeface="Georgia"/>
              </a:rPr>
              <a:t>[Value]</a:t>
            </a:r>
          </a:p>
        </p:txBody>
      </p:sp>
      <p:sp>
        <p:nvSpPr>
          <p:cNvPr id="8" name="text-28">
            <a:extLst xmlns:a="http://schemas.openxmlformats.org/drawingml/2006/main">
              <a:ext uri="{FF2B5EF4-FFF2-40B4-BE49-F238E27FC236}">
                <a16:creationId xmlns:a16="http://schemas.microsoft.com/office/drawing/2014/main" id="{763BDDB8-F1FE-4C3E-B23C-9AB43C7546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3876675"/>
            <a:ext cx="3209925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1114"/>
                </a:solidFill>
                <a:latin typeface="Inter"/>
                <a:ea typeface="Inter"/>
                <a:cs typeface="Inter"/>
              </a:defRPr>
            </a:pPr>
            <a:r>
              <a:rPr sz="2100" b="1">
                <a:solidFill>
                  <a:srgbClr val="101114"/>
                </a:solidFill>
                <a:latin typeface="Inter"/>
                <a:ea typeface="Inter"/>
                <a:cs typeface="Inter"/>
              </a:rPr>
              <a:t>[Metric 2]</a:t>
            </a:r>
          </a:p>
        </p:txBody>
      </p:sp>
      <p:sp>
        <p:nvSpPr>
          <p:cNvPr id="9" name="text-29">
            <a:extLst xmlns:a="http://schemas.openxmlformats.org/drawingml/2006/main">
              <a:ext uri="{FF2B5EF4-FFF2-40B4-BE49-F238E27FC236}">
                <a16:creationId xmlns:a16="http://schemas.microsoft.com/office/drawing/2014/main" id="{52394E3B-EA72-4607-84D0-B8C290CB78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4676775"/>
            <a:ext cx="3209925" cy="8858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[Unit and period]</a:t>
            </a:r>
          </a:p>
          <a:p xmlns:a="http://schemas.openxmlformats.org/drawingml/2006/main">
            <a:pPr algn="l">
              <a:defRPr sz="1650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[Definition or context]</a:t>
            </a:r>
          </a:p>
        </p:txBody>
      </p:sp>
      <p:sp>
        <p:nvSpPr>
          <p:cNvPr id="10" name="text-30">
            <a:extLst xmlns:a="http://schemas.openxmlformats.org/drawingml/2006/main">
              <a:ext uri="{FF2B5EF4-FFF2-40B4-BE49-F238E27FC236}">
                <a16:creationId xmlns:a16="http://schemas.microsoft.com/office/drawing/2014/main" id="{CA303BDD-6750-48F7-BD6B-C16FA3713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495550"/>
            <a:ext cx="3209925" cy="1162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5700" b="0">
                <a:solidFill>
                  <a:srgbClr val="2A6FE8"/>
                </a:solidFill>
                <a:latin typeface="Georgia"/>
                <a:ea typeface="Georgia"/>
                <a:cs typeface="Georgia"/>
              </a:defRPr>
            </a:pPr>
            <a:r>
              <a:rPr sz="5700" b="0">
                <a:solidFill>
                  <a:srgbClr val="2A6FE8"/>
                </a:solidFill>
                <a:latin typeface="Georgia"/>
                <a:ea typeface="Georgia"/>
                <a:cs typeface="Georgia"/>
              </a:rPr>
              <a:t>[Value]</a:t>
            </a:r>
          </a:p>
        </p:txBody>
      </p:sp>
      <p:sp>
        <p:nvSpPr>
          <p:cNvPr id="11" name="text-31">
            <a:extLst xmlns:a="http://schemas.openxmlformats.org/drawingml/2006/main">
              <a:ext uri="{FF2B5EF4-FFF2-40B4-BE49-F238E27FC236}">
                <a16:creationId xmlns:a16="http://schemas.microsoft.com/office/drawing/2014/main" id="{3B466614-5CE6-4AEC-815C-6AFBC7C496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3876675"/>
            <a:ext cx="3209925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1114"/>
                </a:solidFill>
                <a:latin typeface="Inter"/>
                <a:ea typeface="Inter"/>
                <a:cs typeface="Inter"/>
              </a:defRPr>
            </a:pPr>
            <a:r>
              <a:rPr sz="2100" b="1">
                <a:solidFill>
                  <a:srgbClr val="101114"/>
                </a:solidFill>
                <a:latin typeface="Inter"/>
                <a:ea typeface="Inter"/>
                <a:cs typeface="Inter"/>
              </a:rPr>
              <a:t>[Metric 3]</a:t>
            </a:r>
          </a:p>
        </p:txBody>
      </p:sp>
      <p:sp>
        <p:nvSpPr>
          <p:cNvPr id="12" name="text-32">
            <a:extLst xmlns:a="http://schemas.openxmlformats.org/drawingml/2006/main">
              <a:ext uri="{FF2B5EF4-FFF2-40B4-BE49-F238E27FC236}">
                <a16:creationId xmlns:a16="http://schemas.microsoft.com/office/drawing/2014/main" id="{4F5C4E16-903C-4540-B6B6-9A53813D5D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4676775"/>
            <a:ext cx="3209925" cy="8858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[Unit and period]</a:t>
            </a:r>
          </a:p>
          <a:p xmlns:a="http://schemas.openxmlformats.org/drawingml/2006/main">
            <a:pPr algn="l">
              <a:defRPr sz="1650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650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[Definition or context]</a:t>
            </a:r>
          </a:p>
        </p:txBody>
      </p:sp>
      <p:sp>
        <p:nvSpPr>
          <p:cNvPr id="13" name="text-33">
            <a:extLst xmlns:a="http://schemas.openxmlformats.org/drawingml/2006/main">
              <a:ext uri="{FF2B5EF4-FFF2-40B4-BE49-F238E27FC236}">
                <a16:creationId xmlns:a16="http://schemas.microsoft.com/office/drawing/2014/main" id="{B44BFF48-65DF-4BCA-9DC3-864560EB38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293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350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[Source and reporting date]</a:t>
            </a:r>
          </a:p>
        </p:txBody>
      </p:sp>
    </p:spTree>
    <p:extLst>
      <p:ext uri="{BB962C8B-B14F-4D97-AF65-F5344CB8AC3E}">
        <p14:creationId xmlns:p14="http://schemas.microsoft.com/office/powerpoint/2010/main" val="9340516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c79cd01f18e4125"/>
          <a:stretch xmlns:a="http://schemas.openxmlformats.org/drawingml/2006/main"/>
        </p:blipFill>
        <p:spPr>
          <a:xfrm xmlns:a="http://schemas.openxmlformats.org/drawingml/2006/main">
            <a:off x="609600" y="381000"/>
            <a:ext cx="2400300" cy="457200"/>
          </a:xfrm>
          <a:prstGeom xmlns:a="http://schemas.openxmlformats.org/drawingml/2006/main" prst="rect">
            <a:avLst/>
          </a:prstGeom>
        </p:spPr>
      </p:pic>
      <p:sp>
        <p:nvSpPr>
          <p:cNvPr id="2" name="text-34">
            <a:extLst xmlns:a="http://schemas.openxmlformats.org/drawingml/2006/main">
              <a:ext uri="{FF2B5EF4-FFF2-40B4-BE49-F238E27FC236}">
                <a16:creationId xmlns:a16="http://schemas.microsoft.com/office/drawing/2014/main" id="{AD3740EA-FA52-43C9-8602-1853CF4F9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228725"/>
            <a:ext cx="109728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300" b="0">
                <a:solidFill>
                  <a:srgbClr val="101114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101114"/>
                </a:solidFill>
                <a:latin typeface="Georgia"/>
                <a:ea typeface="Georgia"/>
                <a:cs typeface="Georgia"/>
              </a:rPr>
              <a:t>[Timeline topic]</a:t>
            </a:r>
          </a:p>
        </p:txBody>
      </p:sp>
      <p:sp>
        <p:nvSpPr>
          <p:cNvPr id="3" name="text-35">
            <a:extLst xmlns:a="http://schemas.openxmlformats.org/drawingml/2006/main">
              <a:ext uri="{FF2B5EF4-FFF2-40B4-BE49-F238E27FC236}">
                <a16:creationId xmlns:a16="http://schemas.microsoft.com/office/drawing/2014/main" id="{725B6E0A-FB8E-440D-8AC5-CF957FE3A2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353175"/>
            <a:ext cx="52387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200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07</a:t>
            </a:r>
          </a:p>
        </p:txBody>
      </p:sp>
      <p:sp>
        <p:nvSpPr>
          <p:cNvPr id="4" name="editable-timeline">
            <a:extLst xmlns:a="http://schemas.openxmlformats.org/drawingml/2006/main">
              <a:ext uri="{FF2B5EF4-FFF2-40B4-BE49-F238E27FC236}">
                <a16:creationId xmlns:a16="http://schemas.microsoft.com/office/drawing/2014/main" id="{9EF05CB9-5406-40AA-880A-8E7FD4D0C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" y="3200400"/>
            <a:ext cx="106013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2A6FE8"/>
            </a:solidFill>
          </a:ln>
        </p:spPr>
      </p:sp>
      <p:sp>
        <p:nvSpPr>
          <p:cNvPr id="5" name="text-36">
            <a:extLst xmlns:a="http://schemas.openxmlformats.org/drawingml/2006/main">
              <a:ext uri="{FF2B5EF4-FFF2-40B4-BE49-F238E27FC236}">
                <a16:creationId xmlns:a16="http://schemas.microsoft.com/office/drawing/2014/main" id="{81485C8B-CA5C-4821-BFFE-D0C3CCF024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52675"/>
            <a:ext cx="2514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01114"/>
                </a:solidFill>
                <a:latin typeface="Inter"/>
                <a:ea typeface="Inter"/>
                <a:cs typeface="Inter"/>
              </a:defRPr>
            </a:pPr>
            <a:r>
              <a:rPr sz="2250" b="1">
                <a:solidFill>
                  <a:srgbClr val="101114"/>
                </a:solidFill>
                <a:latin typeface="Inter"/>
                <a:ea typeface="Inter"/>
                <a:cs typeface="Inter"/>
              </a:rPr>
              <a:t>[Phase 1]</a:t>
            </a:r>
          </a:p>
        </p:txBody>
      </p:sp>
      <p:sp>
        <p:nvSpPr>
          <p:cNvPr id="6" name="timeline-tick-0">
            <a:extLst xmlns:a="http://schemas.openxmlformats.org/drawingml/2006/main">
              <a:ext uri="{FF2B5EF4-FFF2-40B4-BE49-F238E27FC236}">
                <a16:creationId xmlns:a16="http://schemas.microsoft.com/office/drawing/2014/main" id="{B9AF22BB-37F0-4804-A04F-748D01E0A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" y="31051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2A6FE8"/>
            </a:solidFill>
          </a:ln>
        </p:spPr>
      </p:sp>
      <p:sp>
        <p:nvSpPr>
          <p:cNvPr id="7" name="text-37">
            <a:extLst xmlns:a="http://schemas.openxmlformats.org/drawingml/2006/main">
              <a:ext uri="{FF2B5EF4-FFF2-40B4-BE49-F238E27FC236}">
                <a16:creationId xmlns:a16="http://schemas.microsoft.com/office/drawing/2014/main" id="{1F74C314-25DE-4E18-B3CA-F4D407A8F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533775"/>
            <a:ext cx="25146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A6FE8"/>
                </a:solidFill>
                <a:latin typeface="Inter"/>
                <a:ea typeface="Inter"/>
                <a:cs typeface="Inter"/>
              </a:defRPr>
            </a:pPr>
            <a:r>
              <a:rPr sz="1875" b="0">
                <a:solidFill>
                  <a:srgbClr val="2A6FE8"/>
                </a:solidFill>
                <a:latin typeface="Inter"/>
                <a:ea typeface="Inter"/>
                <a:cs typeface="Inter"/>
              </a:rPr>
              <a:t>[Date or period]</a:t>
            </a:r>
          </a:p>
        </p:txBody>
      </p:sp>
      <p:sp>
        <p:nvSpPr>
          <p:cNvPr id="8" name="text-38">
            <a:extLst xmlns:a="http://schemas.openxmlformats.org/drawingml/2006/main">
              <a:ext uri="{FF2B5EF4-FFF2-40B4-BE49-F238E27FC236}">
                <a16:creationId xmlns:a16="http://schemas.microsoft.com/office/drawing/2014/main" id="{A66FD083-EC38-4D30-8790-254A6B47C3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333875"/>
            <a:ext cx="2514600" cy="1114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725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[Milestone]</a:t>
            </a:r>
          </a:p>
          <a:p xmlns:a="http://schemas.openxmlformats.org/drawingml/2006/main">
            <a:pPr algn="l">
              <a:defRPr sz="1725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725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[Owner or dependency]</a:t>
            </a:r>
          </a:p>
        </p:txBody>
      </p:sp>
      <p:sp>
        <p:nvSpPr>
          <p:cNvPr id="9" name="text-39">
            <a:extLst xmlns:a="http://schemas.openxmlformats.org/drawingml/2006/main">
              <a:ext uri="{FF2B5EF4-FFF2-40B4-BE49-F238E27FC236}">
                <a16:creationId xmlns:a16="http://schemas.microsoft.com/office/drawing/2014/main" id="{AD088AE6-176A-4587-A290-233D450E0B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2352675"/>
            <a:ext cx="2514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01114"/>
                </a:solidFill>
                <a:latin typeface="Inter"/>
                <a:ea typeface="Inter"/>
                <a:cs typeface="Inter"/>
              </a:defRPr>
            </a:pPr>
            <a:r>
              <a:rPr sz="2250" b="1">
                <a:solidFill>
                  <a:srgbClr val="101114"/>
                </a:solidFill>
                <a:latin typeface="Inter"/>
                <a:ea typeface="Inter"/>
                <a:cs typeface="Inter"/>
              </a:rPr>
              <a:t>[Phase 2]</a:t>
            </a:r>
          </a:p>
        </p:txBody>
      </p:sp>
      <p:sp>
        <p:nvSpPr>
          <p:cNvPr id="10" name="timeline-tick-1">
            <a:extLst xmlns:a="http://schemas.openxmlformats.org/drawingml/2006/main">
              <a:ext uri="{FF2B5EF4-FFF2-40B4-BE49-F238E27FC236}">
                <a16:creationId xmlns:a16="http://schemas.microsoft.com/office/drawing/2014/main" id="{836E106C-751C-4477-B07C-26E3A11FFB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0925" y="31051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2A6FE8"/>
            </a:solidFill>
          </a:ln>
        </p:spPr>
      </p:sp>
      <p:sp>
        <p:nvSpPr>
          <p:cNvPr id="11" name="text-40">
            <a:extLst xmlns:a="http://schemas.openxmlformats.org/drawingml/2006/main">
              <a:ext uri="{FF2B5EF4-FFF2-40B4-BE49-F238E27FC236}">
                <a16:creationId xmlns:a16="http://schemas.microsoft.com/office/drawing/2014/main" id="{F7C9428C-84BD-4E46-A2E0-C4C6EEB26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3533775"/>
            <a:ext cx="25146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A6FE8"/>
                </a:solidFill>
                <a:latin typeface="Inter"/>
                <a:ea typeface="Inter"/>
                <a:cs typeface="Inter"/>
              </a:defRPr>
            </a:pPr>
            <a:r>
              <a:rPr sz="1875" b="0">
                <a:solidFill>
                  <a:srgbClr val="2A6FE8"/>
                </a:solidFill>
                <a:latin typeface="Inter"/>
                <a:ea typeface="Inter"/>
                <a:cs typeface="Inter"/>
              </a:rPr>
              <a:t>[Date or period]</a:t>
            </a:r>
          </a:p>
        </p:txBody>
      </p:sp>
      <p:sp>
        <p:nvSpPr>
          <p:cNvPr id="12" name="text-41">
            <a:extLst xmlns:a="http://schemas.openxmlformats.org/drawingml/2006/main">
              <a:ext uri="{FF2B5EF4-FFF2-40B4-BE49-F238E27FC236}">
                <a16:creationId xmlns:a16="http://schemas.microsoft.com/office/drawing/2014/main" id="{B7FEEBEB-DCBB-452C-99DB-B63F1595C4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4333875"/>
            <a:ext cx="2514600" cy="1114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725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[Milestone]</a:t>
            </a:r>
          </a:p>
          <a:p xmlns:a="http://schemas.openxmlformats.org/drawingml/2006/main">
            <a:pPr algn="l">
              <a:defRPr sz="1725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725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[Owner or dependency]</a:t>
            </a:r>
          </a:p>
        </p:txBody>
      </p:sp>
      <p:sp>
        <p:nvSpPr>
          <p:cNvPr id="13" name="text-42">
            <a:extLst xmlns:a="http://schemas.openxmlformats.org/drawingml/2006/main">
              <a:ext uri="{FF2B5EF4-FFF2-40B4-BE49-F238E27FC236}">
                <a16:creationId xmlns:a16="http://schemas.microsoft.com/office/drawing/2014/main" id="{8A9F0B31-DFA3-4129-8B41-C9C02F9000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2352675"/>
            <a:ext cx="2514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01114"/>
                </a:solidFill>
                <a:latin typeface="Inter"/>
                <a:ea typeface="Inter"/>
                <a:cs typeface="Inter"/>
              </a:defRPr>
            </a:pPr>
            <a:r>
              <a:rPr sz="2250" b="1">
                <a:solidFill>
                  <a:srgbClr val="101114"/>
                </a:solidFill>
                <a:latin typeface="Inter"/>
                <a:ea typeface="Inter"/>
                <a:cs typeface="Inter"/>
              </a:rPr>
              <a:t>[Phase 3]</a:t>
            </a:r>
          </a:p>
        </p:txBody>
      </p:sp>
      <p:sp>
        <p:nvSpPr>
          <p:cNvPr id="14" name="timeline-tick-2">
            <a:extLst xmlns:a="http://schemas.openxmlformats.org/drawingml/2006/main">
              <a:ext uri="{FF2B5EF4-FFF2-40B4-BE49-F238E27FC236}">
                <a16:creationId xmlns:a16="http://schemas.microsoft.com/office/drawing/2014/main" id="{76C7995E-DF97-412E-A313-EB042C59E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91275" y="31051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2A6FE8"/>
            </a:solidFill>
          </a:ln>
        </p:spPr>
      </p:sp>
      <p:sp>
        <p:nvSpPr>
          <p:cNvPr id="15" name="text-43">
            <a:extLst xmlns:a="http://schemas.openxmlformats.org/drawingml/2006/main">
              <a:ext uri="{FF2B5EF4-FFF2-40B4-BE49-F238E27FC236}">
                <a16:creationId xmlns:a16="http://schemas.microsoft.com/office/drawing/2014/main" id="{B0B1D13F-DCCB-46E1-B725-5990A9B534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3533775"/>
            <a:ext cx="25146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A6FE8"/>
                </a:solidFill>
                <a:latin typeface="Inter"/>
                <a:ea typeface="Inter"/>
                <a:cs typeface="Inter"/>
              </a:defRPr>
            </a:pPr>
            <a:r>
              <a:rPr sz="1875" b="0">
                <a:solidFill>
                  <a:srgbClr val="2A6FE8"/>
                </a:solidFill>
                <a:latin typeface="Inter"/>
                <a:ea typeface="Inter"/>
                <a:cs typeface="Inter"/>
              </a:rPr>
              <a:t>[Date or period]</a:t>
            </a:r>
          </a:p>
        </p:txBody>
      </p:sp>
      <p:sp>
        <p:nvSpPr>
          <p:cNvPr id="16" name="text-44">
            <a:extLst xmlns:a="http://schemas.openxmlformats.org/drawingml/2006/main">
              <a:ext uri="{FF2B5EF4-FFF2-40B4-BE49-F238E27FC236}">
                <a16:creationId xmlns:a16="http://schemas.microsoft.com/office/drawing/2014/main" id="{184C2FB2-DADB-4B9E-AEA5-88B5E38D3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4333875"/>
            <a:ext cx="2514600" cy="1114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725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[Milestone]</a:t>
            </a:r>
          </a:p>
          <a:p xmlns:a="http://schemas.openxmlformats.org/drawingml/2006/main">
            <a:pPr algn="l">
              <a:defRPr sz="1725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725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[Owner or dependency]</a:t>
            </a:r>
          </a:p>
        </p:txBody>
      </p:sp>
      <p:sp>
        <p:nvSpPr>
          <p:cNvPr id="17" name="text-45">
            <a:extLst xmlns:a="http://schemas.openxmlformats.org/drawingml/2006/main">
              <a:ext uri="{FF2B5EF4-FFF2-40B4-BE49-F238E27FC236}">
                <a16:creationId xmlns:a16="http://schemas.microsoft.com/office/drawing/2014/main" id="{754CFC8B-6B0A-418A-BE8E-0A952A1C7A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2352675"/>
            <a:ext cx="2514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01114"/>
                </a:solidFill>
                <a:latin typeface="Inter"/>
                <a:ea typeface="Inter"/>
                <a:cs typeface="Inter"/>
              </a:defRPr>
            </a:pPr>
            <a:r>
              <a:rPr sz="2250" b="1">
                <a:solidFill>
                  <a:srgbClr val="101114"/>
                </a:solidFill>
                <a:latin typeface="Inter"/>
                <a:ea typeface="Inter"/>
                <a:cs typeface="Inter"/>
              </a:rPr>
              <a:t>[Phase 4]</a:t>
            </a:r>
          </a:p>
        </p:txBody>
      </p:sp>
      <p:sp>
        <p:nvSpPr>
          <p:cNvPr id="18" name="timeline-tick-3">
            <a:extLst xmlns:a="http://schemas.openxmlformats.org/drawingml/2006/main">
              <a:ext uri="{FF2B5EF4-FFF2-40B4-BE49-F238E27FC236}">
                <a16:creationId xmlns:a16="http://schemas.microsoft.com/office/drawing/2014/main" id="{21DDF1F8-8610-40DD-B211-2EEEB00C2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91625" y="3105150"/>
            <a:ext cx="0" cy="190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2A6FE8"/>
            </a:solidFill>
          </a:ln>
        </p:spPr>
      </p:sp>
      <p:sp>
        <p:nvSpPr>
          <p:cNvPr id="19" name="text-46">
            <a:extLst xmlns:a="http://schemas.openxmlformats.org/drawingml/2006/main">
              <a:ext uri="{FF2B5EF4-FFF2-40B4-BE49-F238E27FC236}">
                <a16:creationId xmlns:a16="http://schemas.microsoft.com/office/drawing/2014/main" id="{94C0F84B-21B0-4FE0-81D9-579108EA51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3533775"/>
            <a:ext cx="25146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A6FE8"/>
                </a:solidFill>
                <a:latin typeface="Inter"/>
                <a:ea typeface="Inter"/>
                <a:cs typeface="Inter"/>
              </a:defRPr>
            </a:pPr>
            <a:r>
              <a:rPr sz="1875" b="0">
                <a:solidFill>
                  <a:srgbClr val="2A6FE8"/>
                </a:solidFill>
                <a:latin typeface="Inter"/>
                <a:ea typeface="Inter"/>
                <a:cs typeface="Inter"/>
              </a:rPr>
              <a:t>[Date or period]</a:t>
            </a:r>
          </a:p>
        </p:txBody>
      </p:sp>
      <p:sp>
        <p:nvSpPr>
          <p:cNvPr id="20" name="text-47">
            <a:extLst xmlns:a="http://schemas.openxmlformats.org/drawingml/2006/main">
              <a:ext uri="{FF2B5EF4-FFF2-40B4-BE49-F238E27FC236}">
                <a16:creationId xmlns:a16="http://schemas.microsoft.com/office/drawing/2014/main" id="{DA73641F-044F-483A-8830-822656FF15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4333875"/>
            <a:ext cx="2514600" cy="1114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725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[Milestone]</a:t>
            </a:r>
          </a:p>
          <a:p xmlns:a="http://schemas.openxmlformats.org/drawingml/2006/main">
            <a:pPr algn="l">
              <a:defRPr sz="1725" b="0">
                <a:solidFill>
                  <a:srgbClr val="58606C"/>
                </a:solidFill>
                <a:latin typeface="Inter"/>
                <a:ea typeface="Inter"/>
                <a:cs typeface="Inter"/>
              </a:defRPr>
            </a:pPr>
            <a:r>
              <a:rPr sz="1725" b="0">
                <a:solidFill>
                  <a:srgbClr val="58606C"/>
                </a:solidFill>
                <a:latin typeface="Inter"/>
                <a:ea typeface="Inter"/>
                <a:cs typeface="Inter"/>
              </a:rPr>
              <a:t>[Owner or dependency]</a:t>
            </a:r>
          </a:p>
        </p:txBody>
      </p:sp>
    </p:spTree>
    <p:extLst>
      <p:ext uri="{BB962C8B-B14F-4D97-AF65-F5344CB8AC3E}">
        <p14:creationId xmlns:p14="http://schemas.microsoft.com/office/powerpoint/2010/main" val="1850388918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10111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5049bf2a6844ec6"/>
          <a:stretch xmlns:a="http://schemas.openxmlformats.org/drawingml/2006/main"/>
        </p:blipFill>
        <p:spPr>
          <a:xfrm xmlns:a="http://schemas.openxmlformats.org/drawingml/2006/main">
            <a:off x="609600" y="381000"/>
            <a:ext cx="2400300" cy="457200"/>
          </a:xfrm>
          <a:prstGeom xmlns:a="http://schemas.openxmlformats.org/drawingml/2006/main" prst="rect">
            <a:avLst/>
          </a:prstGeom>
        </p:spPr>
      </p:pic>
      <p:sp>
        <p:nvSpPr>
          <p:cNvPr id="2" name="text-48">
            <a:extLst xmlns:a="http://schemas.openxmlformats.org/drawingml/2006/main">
              <a:ext uri="{FF2B5EF4-FFF2-40B4-BE49-F238E27FC236}">
                <a16:creationId xmlns:a16="http://schemas.microsoft.com/office/drawing/2014/main" id="{FD090BE6-3B01-47F8-AF3F-85E81AB9FC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228725"/>
            <a:ext cx="109728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300" b="0">
                <a:solidFill>
                  <a:srgbClr val="E8E9EC"/>
                </a:solidFill>
                <a:latin typeface="Georgia"/>
                <a:ea typeface="Georgia"/>
                <a:cs typeface="Georgia"/>
              </a:defRPr>
            </a:pPr>
            <a:r>
              <a:rPr sz="3300" b="0">
                <a:solidFill>
                  <a:srgbClr val="E8E9EC"/>
                </a:solidFill>
                <a:latin typeface="Georgia"/>
                <a:ea typeface="Georgia"/>
                <a:cs typeface="Georgia"/>
              </a:rPr>
              <a:t>[Decision topic]</a:t>
            </a:r>
          </a:p>
        </p:txBody>
      </p:sp>
      <p:sp>
        <p:nvSpPr>
          <p:cNvPr id="3" name="text-49">
            <a:extLst xmlns:a="http://schemas.openxmlformats.org/drawingml/2006/main">
              <a:ext uri="{FF2B5EF4-FFF2-40B4-BE49-F238E27FC236}">
                <a16:creationId xmlns:a16="http://schemas.microsoft.com/office/drawing/2014/main" id="{536FB660-FFE5-45AF-986C-08D32870F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353175"/>
            <a:ext cx="52387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A9ADB6"/>
                </a:solidFill>
                <a:latin typeface="Inter"/>
                <a:ea typeface="Inter"/>
                <a:cs typeface="Inter"/>
              </a:defRPr>
            </a:pPr>
            <a:r>
              <a:rPr sz="1200" b="0">
                <a:solidFill>
                  <a:srgbClr val="A9ADB6"/>
                </a:solidFill>
                <a:latin typeface="Inter"/>
                <a:ea typeface="Inter"/>
                <a:cs typeface="Inter"/>
              </a:rPr>
              <a:t>08</a:t>
            </a:r>
          </a:p>
        </p:txBody>
      </p:sp>
      <p:sp>
        <p:nvSpPr>
          <p:cNvPr id="4" name="text-50">
            <a:extLst xmlns:a="http://schemas.openxmlformats.org/drawingml/2006/main">
              <a:ext uri="{FF2B5EF4-FFF2-40B4-BE49-F238E27FC236}">
                <a16:creationId xmlns:a16="http://schemas.microsoft.com/office/drawing/2014/main" id="{7CEC10F1-91BC-4738-A460-418674BDB6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81250"/>
            <a:ext cx="10972800" cy="1057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4425" b="0">
                <a:solidFill>
                  <a:srgbClr val="E8E9EC"/>
                </a:solidFill>
                <a:latin typeface="Georgia"/>
                <a:ea typeface="Georgia"/>
                <a:cs typeface="Georgia"/>
              </a:defRPr>
            </a:pPr>
            <a:r>
              <a:rPr sz="4425" b="0">
                <a:solidFill>
                  <a:srgbClr val="E8E9EC"/>
                </a:solidFill>
                <a:latin typeface="Georgia"/>
                <a:ea typeface="Georgia"/>
                <a:cs typeface="Georgia"/>
              </a:rPr>
              <a:t>[Proposed decision]</a:t>
            </a:r>
          </a:p>
        </p:txBody>
      </p:sp>
      <p:sp>
        <p:nvSpPr>
          <p:cNvPr id="5" name="text-51">
            <a:extLst xmlns:a="http://schemas.openxmlformats.org/drawingml/2006/main">
              <a:ext uri="{FF2B5EF4-FFF2-40B4-BE49-F238E27FC236}">
                <a16:creationId xmlns:a16="http://schemas.microsoft.com/office/drawing/2014/main" id="{D92BA40D-663E-43AC-B1E5-F6024ADB3D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95725"/>
            <a:ext cx="104775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75" b="0">
                <a:solidFill>
                  <a:srgbClr val="A9ADB6"/>
                </a:solidFill>
                <a:latin typeface="Inter"/>
                <a:ea typeface="Inter"/>
                <a:cs typeface="Inter"/>
              </a:defRPr>
            </a:pPr>
            <a:r>
              <a:rPr sz="2175" b="0">
                <a:solidFill>
                  <a:srgbClr val="A9ADB6"/>
                </a:solidFill>
                <a:latin typeface="Inter"/>
                <a:ea typeface="Inter"/>
                <a:cs typeface="Inter"/>
              </a:rPr>
              <a:t>[Explain the reason and the evidence needed to make this decision.]</a:t>
            </a:r>
          </a:p>
        </p:txBody>
      </p:sp>
      <p:sp>
        <p:nvSpPr>
          <p:cNvPr id="6" name="text-52">
            <a:extLst xmlns:a="http://schemas.openxmlformats.org/drawingml/2006/main">
              <a:ext uri="{FF2B5EF4-FFF2-40B4-BE49-F238E27FC236}">
                <a16:creationId xmlns:a16="http://schemas.microsoft.com/office/drawing/2014/main" id="{BA5658F3-A6E2-4061-84B3-9015039E1C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534025"/>
            <a:ext cx="4953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E8E9EC"/>
                </a:solidFill>
                <a:latin typeface="Inter"/>
                <a:ea typeface="Inter"/>
                <a:cs typeface="Inter"/>
              </a:defRPr>
            </a:pPr>
            <a:r>
              <a:rPr sz="1875" b="0">
                <a:solidFill>
                  <a:srgbClr val="E8E9EC"/>
                </a:solidFill>
                <a:latin typeface="Inter"/>
                <a:ea typeface="Inter"/>
                <a:cs typeface="Inter"/>
              </a:rPr>
              <a:t>[Decision owner]</a:t>
            </a:r>
          </a:p>
        </p:txBody>
      </p:sp>
      <p:sp>
        <p:nvSpPr>
          <p:cNvPr id="7" name="text-53">
            <a:extLst xmlns:a="http://schemas.openxmlformats.org/drawingml/2006/main">
              <a:ext uri="{FF2B5EF4-FFF2-40B4-BE49-F238E27FC236}">
                <a16:creationId xmlns:a16="http://schemas.microsoft.com/office/drawing/2014/main" id="{87B42DAB-D6EB-4C56-87E1-5AE3B790D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5534025"/>
            <a:ext cx="50673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E8E9EC"/>
                </a:solidFill>
                <a:latin typeface="Inter"/>
                <a:ea typeface="Inter"/>
                <a:cs typeface="Inter"/>
              </a:defRPr>
            </a:pPr>
            <a:r>
              <a:rPr sz="1875" b="0">
                <a:solidFill>
                  <a:srgbClr val="E8E9EC"/>
                </a:solidFill>
                <a:latin typeface="Inter"/>
                <a:ea typeface="Inter"/>
                <a:cs typeface="Inter"/>
              </a:rPr>
              <a:t>[Next step and date]</a:t>
            </a:r>
          </a:p>
        </p:txBody>
      </p:sp>
    </p:spTree>
    <p:extLst>
      <p:ext uri="{BB962C8B-B14F-4D97-AF65-F5344CB8AC3E}">
        <p14:creationId xmlns:p14="http://schemas.microsoft.com/office/powerpoint/2010/main" val="760070120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10111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bb4cdf075f84526"/>
          <a:stretch xmlns:a="http://schemas.openxmlformats.org/drawingml/2006/main"/>
        </p:blipFill>
        <p:spPr>
          <a:xfrm xmlns:a="http://schemas.openxmlformats.org/drawingml/2006/main">
            <a:off x="3810003" y="1066800"/>
            <a:ext cx="4571995" cy="2793997"/>
          </a:xfrm>
          <a:prstGeom xmlns:a="http://schemas.openxmlformats.org/drawingml/2006/main" prst="rect">
            <a:avLst/>
          </a:prstGeom>
        </p:spPr>
      </p:pic>
      <p:sp>
        <p:nvSpPr>
          <p:cNvPr id="2" name="text-54">
            <a:extLst xmlns:a="http://schemas.openxmlformats.org/drawingml/2006/main">
              <a:ext uri="{FF2B5EF4-FFF2-40B4-BE49-F238E27FC236}">
                <a16:creationId xmlns:a16="http://schemas.microsoft.com/office/drawing/2014/main" id="{64409919-7E46-4048-AC3A-9250EB4AA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4514850"/>
            <a:ext cx="96774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ctr">
              <a:defRPr sz="2250" b="0">
                <a:solidFill>
                  <a:srgbClr val="E8E9EC"/>
                </a:solidFill>
                <a:latin typeface="Inter"/>
                <a:ea typeface="Inter"/>
                <a:cs typeface="Inter"/>
              </a:defRPr>
            </a:pPr>
            <a:r>
              <a:rPr sz="2250" b="0">
                <a:solidFill>
                  <a:srgbClr val="E8E9EC"/>
                </a:solidFill>
                <a:latin typeface="Inter"/>
                <a:ea typeface="Inter"/>
                <a:cs typeface="Inter"/>
              </a:rPr>
              <a:t>The operating system for private capital.</a:t>
            </a:r>
          </a:p>
        </p:txBody>
      </p:sp>
      <p:sp>
        <p:nvSpPr>
          <p:cNvPr id="3" name="text-55">
            <a:extLst xmlns:a="http://schemas.openxmlformats.org/drawingml/2006/main">
              <a:ext uri="{FF2B5EF4-FFF2-40B4-BE49-F238E27FC236}">
                <a16:creationId xmlns:a16="http://schemas.microsoft.com/office/drawing/2014/main" id="{07878597-45A0-40FE-8F73-81C27240C7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5581650"/>
            <a:ext cx="96774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0">
                <a:solidFill>
                  <a:srgbClr val="A9ADB6"/>
                </a:solidFill>
                <a:latin typeface="Inter"/>
                <a:ea typeface="Inter"/>
                <a:cs typeface="Inter"/>
              </a:defRPr>
            </a:pPr>
            <a:r>
              <a:rPr sz="1725" b="0">
                <a:solidFill>
                  <a:srgbClr val="A9ADB6"/>
                </a:solidFill>
                <a:latin typeface="Inter"/>
                <a:ea typeface="Inter"/>
                <a:cs typeface="Inter"/>
              </a:rPr>
              <a:t>ducathall.com</a:t>
            </a:r>
          </a:p>
        </p:txBody>
      </p:sp>
    </p:spTree>
    <p:extLst>
      <p:ext uri="{BB962C8B-B14F-4D97-AF65-F5344CB8AC3E}">
        <p14:creationId xmlns:p14="http://schemas.microsoft.com/office/powerpoint/2010/main" val="33225001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2026-09-10T05:49:34.8510000Z</dcterms:created>
  <dcterms:modified xsi:type="dcterms:W3CDTF">2026-09-10T05:49:34.8510000Z</dcterms:modified>
</coreProperties>
</file>